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1"/>
  </p:notesMasterIdLst>
  <p:sldIdLst>
    <p:sldId id="256" r:id="rId2"/>
    <p:sldId id="534" r:id="rId3"/>
    <p:sldId id="535" r:id="rId4"/>
    <p:sldId id="537" r:id="rId5"/>
    <p:sldId id="539" r:id="rId6"/>
    <p:sldId id="542" r:id="rId7"/>
    <p:sldId id="543" r:id="rId8"/>
    <p:sldId id="544" r:id="rId9"/>
    <p:sldId id="545" r:id="rId10"/>
    <p:sldId id="546" r:id="rId11"/>
    <p:sldId id="547" r:id="rId12"/>
    <p:sldId id="548" r:id="rId13"/>
    <p:sldId id="549" r:id="rId14"/>
    <p:sldId id="552" r:id="rId15"/>
    <p:sldId id="553" r:id="rId16"/>
    <p:sldId id="554" r:id="rId17"/>
    <p:sldId id="555" r:id="rId18"/>
    <p:sldId id="557" r:id="rId19"/>
    <p:sldId id="556" r:id="rId20"/>
    <p:sldId id="558" r:id="rId21"/>
    <p:sldId id="559" r:id="rId22"/>
    <p:sldId id="560" r:id="rId23"/>
    <p:sldId id="562" r:id="rId24"/>
    <p:sldId id="649" r:id="rId25"/>
    <p:sldId id="650" r:id="rId26"/>
    <p:sldId id="654" r:id="rId27"/>
    <p:sldId id="656" r:id="rId28"/>
    <p:sldId id="657" r:id="rId29"/>
    <p:sldId id="703" r:id="rId3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3" d="100"/>
          <a:sy n="63" d="100"/>
        </p:scale>
        <p:origin x="1596" y="6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87CC95-1805-4589-B3C5-62CD2CD2AA07}" type="datetimeFigureOut">
              <a:rPr lang="en-US" smtClean="0"/>
              <a:pPr/>
              <a:t>9/14/2020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2BB922-0DC4-4F8B-823D-B8E7EC57498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5832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2BB922-0DC4-4F8B-823D-B8E7EC574980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4601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2BB922-0DC4-4F8B-823D-B8E7EC574980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4601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0B64A-A467-4BEA-A476-2D3B9CB5D41A}" type="datetime1">
              <a:rPr lang="en-US" smtClean="0"/>
              <a:t>9/14/2020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4E671-2CE7-4BC4-9D6E-ED7B9AC95417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17689-0DD6-40FC-9A65-C803D70985EA}" type="datetime1">
              <a:rPr lang="en-US" smtClean="0"/>
              <a:t>9/14/2020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4E671-2CE7-4BC4-9D6E-ED7B9AC95417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FF4F7-2C62-47F3-84CD-900950EB5A8D}" type="datetime1">
              <a:rPr lang="en-US" smtClean="0"/>
              <a:t>9/14/2020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4E671-2CE7-4BC4-9D6E-ED7B9AC95417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76467-FB86-4340-9A54-62C3E516A57A}" type="datetime1">
              <a:rPr lang="en-US" smtClean="0"/>
              <a:t>9/14/2020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4E671-2CE7-4BC4-9D6E-ED7B9AC95417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5B8406-CACF-4B69-9889-586187344870}" type="datetime1">
              <a:rPr lang="en-US" smtClean="0"/>
              <a:t>9/14/2020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4E671-2CE7-4BC4-9D6E-ED7B9AC95417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D6E9A-A5B9-4D7A-B537-3144F54F8466}" type="datetime1">
              <a:rPr lang="en-US" smtClean="0"/>
              <a:t>9/14/2020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4E671-2CE7-4BC4-9D6E-ED7B9AC95417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85878-7F28-43FF-9C9C-A5EF81443A15}" type="datetime1">
              <a:rPr lang="en-US" smtClean="0"/>
              <a:t>9/14/2020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4E671-2CE7-4BC4-9D6E-ED7B9AC95417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9F4501-0E1D-49D1-8192-D058DA89880C}" type="datetime1">
              <a:rPr lang="en-US" smtClean="0"/>
              <a:t>9/14/2020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4E671-2CE7-4BC4-9D6E-ED7B9AC95417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BDEBA-B4CC-46B8-A22E-51530F5D0A35}" type="datetime1">
              <a:rPr lang="en-US" smtClean="0"/>
              <a:t>9/14/2020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4E671-2CE7-4BC4-9D6E-ED7B9AC95417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FDCB4C-B414-4DD2-AB3F-FA7E5E90AE89}" type="datetime1">
              <a:rPr lang="en-US" smtClean="0"/>
              <a:t>9/14/2020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4E671-2CE7-4BC4-9D6E-ED7B9AC95417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1BC26-9C06-4DF4-AF96-94E1D1528064}" type="datetime1">
              <a:rPr lang="en-US" smtClean="0"/>
              <a:t>9/14/2020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4E671-2CE7-4BC4-9D6E-ED7B9AC95417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B4B3A478-E834-4AD6-9AEC-5C77886CBF9A}" type="datetime1">
              <a:rPr lang="en-US" smtClean="0"/>
              <a:t>9/14/2020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9DF4E671-2CE7-4BC4-9D6E-ED7B9AC95417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Pointers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7848600" cy="1752600"/>
          </a:xfrm>
        </p:spPr>
        <p:txBody>
          <a:bodyPr>
            <a:normAutofit/>
          </a:bodyPr>
          <a:lstStyle/>
          <a:p>
            <a:r>
              <a:rPr lang="en-US" sz="3200" dirty="0"/>
              <a:t>CS217 – Object Oriented Programming</a:t>
            </a:r>
            <a:endParaRPr lang="en-US" sz="32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4E671-2CE7-4BC4-9D6E-ED7B9AC95417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14789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sizeof</a:t>
            </a:r>
            <a:r>
              <a:rPr lang="en-US" dirty="0"/>
              <a:t> operator 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 </a:t>
            </a:r>
            <a:r>
              <a:rPr lang="en-US" b="1" i="1" dirty="0" err="1"/>
              <a:t>sizeof</a:t>
            </a:r>
            <a:r>
              <a:rPr lang="en-US" i="1" dirty="0"/>
              <a:t> </a:t>
            </a:r>
            <a:r>
              <a:rPr lang="en-US" dirty="0"/>
              <a:t>operator is </a:t>
            </a:r>
            <a:r>
              <a:rPr lang="en-US" b="1" dirty="0"/>
              <a:t>a unary prefix operator</a:t>
            </a:r>
            <a:r>
              <a:rPr lang="en-US" dirty="0"/>
              <a:t> with the highest possible priority.</a:t>
            </a:r>
          </a:p>
          <a:p>
            <a:r>
              <a:rPr lang="en-US" dirty="0"/>
              <a:t>The </a:t>
            </a:r>
            <a:r>
              <a:rPr lang="en-US" b="1" i="1" dirty="0" err="1"/>
              <a:t>sizeof</a:t>
            </a:r>
            <a:r>
              <a:rPr lang="en-US" b="1" i="1" dirty="0"/>
              <a:t> </a:t>
            </a:r>
            <a:r>
              <a:rPr lang="en-US" dirty="0"/>
              <a:t>operator expects its argument to be a literal or a variable or an expression enclosed in parentheses or the type name.</a:t>
            </a:r>
          </a:p>
          <a:p>
            <a:pPr lvl="1"/>
            <a:r>
              <a:rPr lang="en-US" dirty="0"/>
              <a:t>It is the only “C” operator that allows its argument to be a type.</a:t>
            </a:r>
          </a:p>
          <a:p>
            <a:r>
              <a:rPr lang="en-US" dirty="0"/>
              <a:t> The </a:t>
            </a:r>
            <a:r>
              <a:rPr lang="en-US" b="1" i="1" dirty="0" err="1"/>
              <a:t>sizeof</a:t>
            </a:r>
            <a:r>
              <a:rPr lang="en-US" b="1" i="1" dirty="0"/>
              <a:t> </a:t>
            </a:r>
            <a:r>
              <a:rPr lang="en-US" dirty="0"/>
              <a:t>operator provides information on </a:t>
            </a:r>
            <a:r>
              <a:rPr lang="en-US" b="1" dirty="0"/>
              <a:t>how many bytes of memory its argument occupies</a:t>
            </a:r>
            <a:r>
              <a:rPr lang="en-US" dirty="0"/>
              <a:t> (or may occupy). </a:t>
            </a:r>
          </a:p>
          <a:p>
            <a:r>
              <a:rPr lang="en-US" b="1" dirty="0"/>
              <a:t>The </a:t>
            </a:r>
            <a:r>
              <a:rPr lang="en-US" b="1" i="1" dirty="0" err="1"/>
              <a:t>sizeof</a:t>
            </a:r>
            <a:r>
              <a:rPr lang="en-US" b="1" dirty="0"/>
              <a:t> is not only an operator – it’s also a keyword.</a:t>
            </a:r>
            <a:endParaRPr lang="en-US" dirty="0"/>
          </a:p>
          <a:p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523" t="45750" r="13281" b="33636"/>
          <a:stretch/>
        </p:blipFill>
        <p:spPr bwMode="auto">
          <a:xfrm>
            <a:off x="3048000" y="5562600"/>
            <a:ext cx="2743200" cy="9252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4E671-2CE7-4BC4-9D6E-ED7B9AC95417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77526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sizeof</a:t>
            </a:r>
            <a:r>
              <a:rPr lang="en-US" dirty="0"/>
              <a:t> operator 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 1: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Variable </a:t>
            </a:r>
            <a:r>
              <a:rPr lang="en-US" i="1" dirty="0" err="1"/>
              <a:t>i</a:t>
            </a:r>
            <a:r>
              <a:rPr lang="en-US" dirty="0"/>
              <a:t> will be assigned the value of 1 because the char values occupy one byte.</a:t>
            </a:r>
          </a:p>
          <a:p>
            <a:r>
              <a:rPr lang="en-US" dirty="0"/>
              <a:t>Same effect can be achieved by writing:</a:t>
            </a:r>
          </a:p>
          <a:p>
            <a:pPr marL="0" indent="0">
              <a:buNone/>
            </a:pPr>
            <a:r>
              <a:rPr lang="en-US" dirty="0"/>
              <a:t>		i = </a:t>
            </a:r>
            <a:r>
              <a:rPr lang="en-US" b="1" dirty="0" err="1"/>
              <a:t>sizeof</a:t>
            </a:r>
            <a:r>
              <a:rPr lang="en-US" dirty="0"/>
              <a:t>(char);	</a:t>
            </a:r>
          </a:p>
          <a:p>
            <a:pPr lvl="1"/>
            <a:r>
              <a:rPr lang="en-US" dirty="0"/>
              <a:t>The  parentheses may not be used when the argument is a literal or a value, but you do have to use the parentheses when the argument is a type.</a:t>
            </a:r>
          </a:p>
          <a:p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2286001" y="1905000"/>
            <a:ext cx="3581400" cy="1447800"/>
            <a:chOff x="2895600" y="2034668"/>
            <a:chExt cx="4610533" cy="1741561"/>
          </a:xfrm>
        </p:grpSpPr>
        <p:pic>
          <p:nvPicPr>
            <p:cNvPr id="8194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864" t="36563" r="14570" b="53091"/>
            <a:stretch/>
          </p:blipFill>
          <p:spPr bwMode="auto">
            <a:xfrm>
              <a:off x="3048000" y="2034668"/>
              <a:ext cx="4458133" cy="7884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864" t="65381" r="14570" b="22909"/>
            <a:stretch/>
          </p:blipFill>
          <p:spPr bwMode="auto">
            <a:xfrm>
              <a:off x="2895600" y="2883909"/>
              <a:ext cx="4458133" cy="8923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4E671-2CE7-4BC4-9D6E-ED7B9AC95417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52690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sizeof</a:t>
            </a:r>
            <a:r>
              <a:rPr lang="en-US" dirty="0"/>
              <a:t> operator 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 2:</a:t>
            </a:r>
          </a:p>
          <a:p>
            <a:endParaRPr lang="en-US" dirty="0"/>
          </a:p>
          <a:p>
            <a:endParaRPr lang="en-US" dirty="0"/>
          </a:p>
          <a:p>
            <a:pPr lvl="1"/>
            <a:r>
              <a:rPr lang="en-US" dirty="0"/>
              <a:t>Variable </a:t>
            </a:r>
            <a:r>
              <a:rPr lang="en-US" i="1" dirty="0"/>
              <a:t>i</a:t>
            </a:r>
            <a:r>
              <a:rPr lang="en-US" dirty="0"/>
              <a:t> will be set to the value of 10 because this is the number of bytes occupied by the </a:t>
            </a:r>
            <a:r>
              <a:rPr lang="en-US" b="1" dirty="0"/>
              <a:t>entire</a:t>
            </a:r>
            <a:r>
              <a:rPr lang="en-US" dirty="0"/>
              <a:t> </a:t>
            </a:r>
            <a:r>
              <a:rPr lang="en-US" i="1" dirty="0" err="1"/>
              <a:t>tab</a:t>
            </a:r>
            <a:r>
              <a:rPr lang="en-US" dirty="0" err="1"/>
              <a:t>array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Example 3:</a:t>
            </a:r>
          </a:p>
          <a:p>
            <a:endParaRPr lang="en-US" dirty="0"/>
          </a:p>
          <a:p>
            <a:endParaRPr lang="en-US" dirty="0"/>
          </a:p>
          <a:p>
            <a:pPr lvl="1"/>
            <a:r>
              <a:rPr lang="en-US" dirty="0"/>
              <a:t>Variable </a:t>
            </a:r>
            <a:r>
              <a:rPr lang="en-US" i="1" dirty="0"/>
              <a:t>i</a:t>
            </a:r>
            <a:r>
              <a:rPr lang="en-US" dirty="0"/>
              <a:t> will be set to the value of 1</a:t>
            </a:r>
          </a:p>
          <a:p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2971800" y="1828800"/>
            <a:ext cx="2811173" cy="1042596"/>
            <a:chOff x="2971800" y="1828800"/>
            <a:chExt cx="2811173" cy="1042596"/>
          </a:xfrm>
        </p:grpSpPr>
        <p:pic>
          <p:nvPicPr>
            <p:cNvPr id="9218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887" t="39000" r="15976" b="50643"/>
            <a:stretch/>
          </p:blipFill>
          <p:spPr bwMode="auto">
            <a:xfrm>
              <a:off x="2971800" y="1828800"/>
              <a:ext cx="2776537" cy="5264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887" t="63665" r="15976" b="26182"/>
            <a:stretch/>
          </p:blipFill>
          <p:spPr bwMode="auto">
            <a:xfrm>
              <a:off x="3006436" y="2355273"/>
              <a:ext cx="2776537" cy="5161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7" name="Group 6"/>
          <p:cNvGrpSpPr/>
          <p:nvPr/>
        </p:nvGrpSpPr>
        <p:grpSpPr>
          <a:xfrm>
            <a:off x="2971800" y="4343400"/>
            <a:ext cx="3581400" cy="914400"/>
            <a:chOff x="2590800" y="4495800"/>
            <a:chExt cx="5044786" cy="1466851"/>
          </a:xfrm>
        </p:grpSpPr>
        <p:pic>
          <p:nvPicPr>
            <p:cNvPr id="9219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342" t="39000" r="13280" b="51818"/>
            <a:stretch/>
          </p:blipFill>
          <p:spPr bwMode="auto">
            <a:xfrm>
              <a:off x="2590800" y="4495800"/>
              <a:ext cx="5044786" cy="6996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342" t="64126" r="13280" b="26727"/>
            <a:stretch/>
          </p:blipFill>
          <p:spPr bwMode="auto">
            <a:xfrm>
              <a:off x="2590800" y="5265595"/>
              <a:ext cx="5044786" cy="6970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4E671-2CE7-4BC4-9D6E-ED7B9AC95417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91148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sizeof</a:t>
            </a:r>
            <a:r>
              <a:rPr lang="en-US" dirty="0"/>
              <a:t> operator 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 4: check this out!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4E671-2CE7-4BC4-9D6E-ED7B9AC95417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57164" y="2132856"/>
            <a:ext cx="6029672" cy="34778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/>
              <a:t>#include&lt;</a:t>
            </a:r>
            <a:r>
              <a:rPr lang="en-US" sz="2000" b="1" dirty="0" err="1"/>
              <a:t>iostream</a:t>
            </a:r>
            <a:r>
              <a:rPr lang="en-US" sz="2000" b="1" dirty="0"/>
              <a:t>&gt;</a:t>
            </a:r>
          </a:p>
          <a:p>
            <a:r>
              <a:rPr lang="en-US" sz="2000" b="1" dirty="0"/>
              <a:t>using namespace </a:t>
            </a:r>
            <a:r>
              <a:rPr lang="en-US" sz="2000" b="1" dirty="0" err="1"/>
              <a:t>std</a:t>
            </a:r>
            <a:r>
              <a:rPr lang="en-US" sz="2000" b="1" dirty="0"/>
              <a:t>;</a:t>
            </a:r>
          </a:p>
          <a:p>
            <a:endParaRPr lang="en-US" sz="2000" b="1" dirty="0"/>
          </a:p>
          <a:p>
            <a:r>
              <a:rPr lang="en-US" sz="2000" b="1" dirty="0" err="1"/>
              <a:t>int</a:t>
            </a:r>
            <a:r>
              <a:rPr lang="en-US" sz="2000" b="1" dirty="0"/>
              <a:t> main()</a:t>
            </a:r>
          </a:p>
          <a:p>
            <a:r>
              <a:rPr lang="en-US" sz="2000" b="1" dirty="0"/>
              <a:t>{</a:t>
            </a:r>
          </a:p>
          <a:p>
            <a:r>
              <a:rPr lang="en-US" sz="2000" b="1" dirty="0"/>
              <a:t>	char *p; //pointer to char variable</a:t>
            </a:r>
          </a:p>
          <a:p>
            <a:r>
              <a:rPr lang="en-US" sz="2000" b="1" dirty="0"/>
              <a:t>	char </a:t>
            </a:r>
            <a:r>
              <a:rPr lang="en-US" sz="2000" b="1" dirty="0" err="1"/>
              <a:t>i</a:t>
            </a:r>
            <a:r>
              <a:rPr lang="en-US" sz="2000" b="1" dirty="0"/>
              <a:t>;  // </a:t>
            </a:r>
            <a:r>
              <a:rPr lang="en-US" sz="2000" b="1" dirty="0" err="1"/>
              <a:t>var</a:t>
            </a:r>
            <a:r>
              <a:rPr lang="en-US" sz="2000" b="1" dirty="0"/>
              <a:t> of type char</a:t>
            </a:r>
          </a:p>
          <a:p>
            <a:r>
              <a:rPr lang="en-US" sz="2000" b="1" dirty="0"/>
              <a:t>	p=&amp;</a:t>
            </a:r>
            <a:r>
              <a:rPr lang="en-US" sz="2000" b="1" dirty="0" err="1"/>
              <a:t>i</a:t>
            </a:r>
            <a:r>
              <a:rPr lang="en-US" sz="2000" b="1" dirty="0"/>
              <a:t>;</a:t>
            </a:r>
          </a:p>
          <a:p>
            <a:r>
              <a:rPr lang="en-US" sz="2000" b="1" dirty="0"/>
              <a:t>	</a:t>
            </a:r>
            <a:r>
              <a:rPr lang="en-US" sz="2000" b="1" dirty="0" err="1"/>
              <a:t>cout</a:t>
            </a:r>
            <a:r>
              <a:rPr lang="en-US" sz="2000" b="1" dirty="0"/>
              <a:t>&lt;&lt;</a:t>
            </a:r>
            <a:r>
              <a:rPr lang="en-US" sz="2000" b="1" dirty="0" err="1"/>
              <a:t>sizeof</a:t>
            </a:r>
            <a:r>
              <a:rPr lang="en-US" sz="2000" b="1" dirty="0"/>
              <a:t>(</a:t>
            </a:r>
            <a:r>
              <a:rPr lang="en-US" sz="2000" b="1" dirty="0" err="1"/>
              <a:t>i</a:t>
            </a:r>
            <a:r>
              <a:rPr lang="en-US" sz="2000" b="1" dirty="0"/>
              <a:t>)&lt;&lt;"    "&lt;&lt;</a:t>
            </a:r>
            <a:r>
              <a:rPr lang="en-US" sz="2000" b="1" dirty="0" err="1"/>
              <a:t>sizeof</a:t>
            </a:r>
            <a:r>
              <a:rPr lang="en-US" sz="2000" b="1" dirty="0"/>
              <a:t>(p)&lt;&lt;</a:t>
            </a:r>
            <a:r>
              <a:rPr lang="en-US" sz="2000" b="1" dirty="0" err="1"/>
              <a:t>endl</a:t>
            </a:r>
            <a:r>
              <a:rPr lang="en-US" sz="2000" b="1" dirty="0"/>
              <a:t>;</a:t>
            </a:r>
          </a:p>
          <a:p>
            <a:r>
              <a:rPr lang="en-US" sz="2000" b="1" dirty="0"/>
              <a:t>	return 0;</a:t>
            </a:r>
          </a:p>
          <a:p>
            <a:r>
              <a:rPr lang="en-US" sz="2000" b="1" dirty="0"/>
              <a:t>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27584" y="5739150"/>
            <a:ext cx="2592288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The output: 1       4   </a:t>
            </a:r>
          </a:p>
          <a:p>
            <a:r>
              <a:rPr lang="en-US" dirty="0"/>
              <a:t>why?</a:t>
            </a:r>
          </a:p>
        </p:txBody>
      </p:sp>
    </p:spTree>
    <p:extLst>
      <p:ext uri="{BB962C8B-B14F-4D97-AF65-F5344CB8AC3E}">
        <p14:creationId xmlns:p14="http://schemas.microsoft.com/office/powerpoint/2010/main" val="20014756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Pointers vs. arrays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name of an array without indices, it’s a synonym of the pointer pointing to the first element of the array.</a:t>
            </a:r>
          </a:p>
          <a:p>
            <a:r>
              <a:rPr lang="en-US" dirty="0"/>
              <a:t>Example:</a:t>
            </a:r>
          </a:p>
          <a:p>
            <a:endParaRPr lang="en-US" dirty="0"/>
          </a:p>
          <a:p>
            <a:pPr lvl="1"/>
            <a:r>
              <a:rPr lang="en-US" dirty="0"/>
              <a:t>A pointer to </a:t>
            </a:r>
            <a:r>
              <a:rPr lang="en-US" i="1" dirty="0" err="1"/>
              <a:t>int</a:t>
            </a:r>
            <a:r>
              <a:rPr lang="en-US" dirty="0"/>
              <a:t> and the three-element array of type </a:t>
            </a:r>
            <a:r>
              <a:rPr lang="en-US" i="1" dirty="0" err="1"/>
              <a:t>int</a:t>
            </a:r>
            <a:r>
              <a:rPr lang="en-US" i="1" dirty="0"/>
              <a:t> are </a:t>
            </a:r>
            <a:r>
              <a:rPr lang="en-US" dirty="0"/>
              <a:t>declared.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These two assignments will set </a:t>
            </a:r>
            <a:br>
              <a:rPr lang="en-US" dirty="0"/>
            </a:br>
            <a:r>
              <a:rPr lang="en-US" i="1" dirty="0" err="1"/>
              <a:t>Ptr</a:t>
            </a:r>
            <a:r>
              <a:rPr lang="en-US" dirty="0"/>
              <a:t> to the same value. </a:t>
            </a:r>
            <a:br>
              <a:rPr lang="en-US" dirty="0"/>
            </a:br>
            <a:r>
              <a:rPr lang="en-US" dirty="0"/>
              <a:t>In other words, the following </a:t>
            </a:r>
            <a:br>
              <a:rPr lang="en-US" dirty="0"/>
            </a:br>
            <a:r>
              <a:rPr lang="en-US" dirty="0"/>
              <a:t>comparison is </a:t>
            </a:r>
            <a:r>
              <a:rPr lang="en-US" b="1" dirty="0">
                <a:solidFill>
                  <a:srgbClr val="FF0000"/>
                </a:solidFill>
              </a:rPr>
              <a:t>always true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/>
              <a:t> </a:t>
            </a:r>
            <a:r>
              <a:rPr lang="en-US" dirty="0" err="1"/>
              <a:t>Arr</a:t>
            </a:r>
            <a:r>
              <a:rPr lang="en-US" dirty="0"/>
              <a:t> == &amp;</a:t>
            </a:r>
            <a:r>
              <a:rPr lang="en-US" dirty="0" err="1"/>
              <a:t>Arr</a:t>
            </a:r>
            <a:r>
              <a:rPr lang="en-US" dirty="0"/>
              <a:t>[0]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977" t="50000" r="9414" b="38727"/>
          <a:stretch/>
        </p:blipFill>
        <p:spPr bwMode="auto">
          <a:xfrm>
            <a:off x="2438401" y="2667000"/>
            <a:ext cx="2666999" cy="4031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68" t="31001" r="30568" b="59363"/>
          <a:stretch/>
        </p:blipFill>
        <p:spPr bwMode="auto">
          <a:xfrm>
            <a:off x="2438401" y="3730625"/>
            <a:ext cx="2285999" cy="841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750" t="41223" r="6591" b="15724"/>
          <a:stretch/>
        </p:blipFill>
        <p:spPr bwMode="auto">
          <a:xfrm>
            <a:off x="4876800" y="4800600"/>
            <a:ext cx="3657600" cy="17717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4E671-2CE7-4BC4-9D6E-ED7B9AC95417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5042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pointers' arithmetic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The pointers' arithmetic is different from the integers' arithmetic as it is relatively reduced and allows the following operations only:</a:t>
            </a:r>
          </a:p>
          <a:p>
            <a:pPr lvl="1"/>
            <a:r>
              <a:rPr lang="en-US" b="1" dirty="0"/>
              <a:t>Adding an integer</a:t>
            </a:r>
            <a:r>
              <a:rPr lang="en-US" dirty="0"/>
              <a:t> value to a pointer giving a pointer (</a:t>
            </a:r>
            <a:r>
              <a:rPr lang="en-US" i="1" dirty="0" err="1"/>
              <a:t>ptr</a:t>
            </a:r>
            <a:r>
              <a:rPr lang="en-US" dirty="0"/>
              <a:t> + </a:t>
            </a:r>
            <a:r>
              <a:rPr lang="en-US" i="1" dirty="0" err="1"/>
              <a:t>int</a:t>
            </a:r>
            <a:r>
              <a:rPr lang="en-US" dirty="0"/>
              <a:t> → </a:t>
            </a:r>
            <a:r>
              <a:rPr lang="en-US" i="1" dirty="0" err="1"/>
              <a:t>ptr</a:t>
            </a:r>
            <a:r>
              <a:rPr lang="en-US" dirty="0"/>
              <a:t>)</a:t>
            </a:r>
          </a:p>
          <a:p>
            <a:pPr lvl="1"/>
            <a:r>
              <a:rPr lang="en-US" b="1" dirty="0"/>
              <a:t>Subtracting an integer</a:t>
            </a:r>
            <a:r>
              <a:rPr lang="en-US" dirty="0"/>
              <a:t> value from a pointer giving a pointer </a:t>
            </a:r>
            <a:br>
              <a:rPr lang="en-US" dirty="0"/>
            </a:br>
            <a:r>
              <a:rPr lang="en-US" dirty="0"/>
              <a:t>(</a:t>
            </a:r>
            <a:r>
              <a:rPr lang="en-US" i="1" dirty="0" err="1"/>
              <a:t>ptr</a:t>
            </a:r>
            <a:r>
              <a:rPr lang="en-US" dirty="0"/>
              <a:t> – </a:t>
            </a:r>
            <a:r>
              <a:rPr lang="en-US" i="1" dirty="0" err="1"/>
              <a:t>int</a:t>
            </a:r>
            <a:r>
              <a:rPr lang="en-US" dirty="0"/>
              <a:t> → </a:t>
            </a:r>
            <a:r>
              <a:rPr lang="en-US" i="1" dirty="0" err="1"/>
              <a:t>ptr</a:t>
            </a:r>
            <a:r>
              <a:rPr lang="en-US" dirty="0"/>
              <a:t>)</a:t>
            </a:r>
          </a:p>
          <a:p>
            <a:pPr lvl="1"/>
            <a:r>
              <a:rPr lang="en-US" b="1" dirty="0"/>
              <a:t>Subtracting a pointer from a pointer</a:t>
            </a:r>
            <a:r>
              <a:rPr lang="en-US" dirty="0"/>
              <a:t> giving an integer </a:t>
            </a:r>
            <a:br>
              <a:rPr lang="en-US" dirty="0"/>
            </a:br>
            <a:r>
              <a:rPr lang="en-US" dirty="0"/>
              <a:t>(</a:t>
            </a:r>
            <a:r>
              <a:rPr lang="en-US" i="1" dirty="0" err="1"/>
              <a:t>ptr</a:t>
            </a:r>
            <a:r>
              <a:rPr lang="en-US" dirty="0"/>
              <a:t> – </a:t>
            </a:r>
            <a:r>
              <a:rPr lang="en-US" i="1" dirty="0" err="1"/>
              <a:t>ptr</a:t>
            </a:r>
            <a:r>
              <a:rPr lang="en-US" dirty="0"/>
              <a:t> → </a:t>
            </a:r>
            <a:r>
              <a:rPr lang="en-US" i="1" dirty="0" err="1"/>
              <a:t>int</a:t>
            </a:r>
            <a:r>
              <a:rPr lang="en-US" dirty="0"/>
              <a:t>)</a:t>
            </a:r>
          </a:p>
          <a:p>
            <a:pPr lvl="1"/>
            <a:r>
              <a:rPr lang="en-US" b="1" dirty="0"/>
              <a:t>Comparing the two pointers</a:t>
            </a:r>
            <a:r>
              <a:rPr lang="en-US" dirty="0"/>
              <a:t> for equality or inequality (such a comparison gives a value of type </a:t>
            </a:r>
            <a:r>
              <a:rPr lang="en-US" i="1" dirty="0" err="1"/>
              <a:t>int</a:t>
            </a:r>
            <a:r>
              <a:rPr lang="en-US" dirty="0"/>
              <a:t> representing true or false) (</a:t>
            </a:r>
            <a:r>
              <a:rPr lang="en-US" i="1" dirty="0" err="1"/>
              <a:t>ptr</a:t>
            </a:r>
            <a:r>
              <a:rPr lang="en-US" dirty="0"/>
              <a:t> == </a:t>
            </a:r>
            <a:r>
              <a:rPr lang="en-US" i="1" dirty="0" err="1"/>
              <a:t>ptr</a:t>
            </a:r>
            <a:r>
              <a:rPr lang="en-US" dirty="0"/>
              <a:t>→ </a:t>
            </a:r>
            <a:r>
              <a:rPr lang="en-US" i="1" dirty="0" err="1"/>
              <a:t>int</a:t>
            </a:r>
            <a:r>
              <a:rPr lang="en-US" dirty="0"/>
              <a:t>; </a:t>
            </a:r>
            <a:r>
              <a:rPr lang="en-US" i="1" dirty="0" err="1"/>
              <a:t>ptr</a:t>
            </a:r>
            <a:r>
              <a:rPr lang="en-US" dirty="0"/>
              <a:t> != </a:t>
            </a:r>
            <a:r>
              <a:rPr lang="en-US" i="1" dirty="0" err="1"/>
              <a:t>ptr</a:t>
            </a:r>
            <a:r>
              <a:rPr lang="en-US" dirty="0"/>
              <a:t> → </a:t>
            </a:r>
            <a:r>
              <a:rPr lang="en-US" i="1" dirty="0" err="1"/>
              <a:t>int</a:t>
            </a:r>
            <a:r>
              <a:rPr lang="en-US" dirty="0"/>
              <a:t>)</a:t>
            </a:r>
          </a:p>
          <a:p>
            <a:r>
              <a:rPr lang="en-US" b="1" dirty="0"/>
              <a:t>Any other operations </a:t>
            </a:r>
            <a:r>
              <a:rPr lang="en-US" dirty="0"/>
              <a:t>are either </a:t>
            </a:r>
            <a:r>
              <a:rPr lang="en-US" b="1" dirty="0"/>
              <a:t>prohibited</a:t>
            </a:r>
            <a:r>
              <a:rPr lang="en-US" dirty="0"/>
              <a:t> or meaningless. These are the only operations you can use.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4E671-2CE7-4BC4-9D6E-ED7B9AC95417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89428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pointers' arithmetic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Example: </a:t>
            </a:r>
          </a:p>
          <a:p>
            <a:endParaRPr lang="en-US" dirty="0"/>
          </a:p>
          <a:p>
            <a:endParaRPr lang="en-US" dirty="0"/>
          </a:p>
          <a:p>
            <a:pPr lvl="1"/>
            <a:r>
              <a:rPr lang="en-US" i="1" dirty="0"/>
              <a:t>ptr1</a:t>
            </a:r>
            <a:r>
              <a:rPr lang="en-US" dirty="0"/>
              <a:t> points to the first element of the </a:t>
            </a:r>
            <a:r>
              <a:rPr lang="en-US" i="1" dirty="0"/>
              <a:t>array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After the following assignment, </a:t>
            </a:r>
            <a:r>
              <a:rPr lang="en-US" b="1" i="1" dirty="0"/>
              <a:t>ptr2</a:t>
            </a:r>
            <a:r>
              <a:rPr lang="en-US" dirty="0"/>
              <a:t> </a:t>
            </a:r>
            <a:r>
              <a:rPr lang="en-US" b="1" dirty="0"/>
              <a:t>points to the first element of the </a:t>
            </a:r>
            <a:r>
              <a:rPr lang="en-US" b="1" i="1" dirty="0"/>
              <a:t>array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46" t="44062" r="11406" b="31455"/>
          <a:stretch/>
        </p:blipFill>
        <p:spPr bwMode="auto">
          <a:xfrm>
            <a:off x="2438400" y="1814297"/>
            <a:ext cx="3276600" cy="1022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32" t="28811" r="21249" b="62635"/>
          <a:stretch/>
        </p:blipFill>
        <p:spPr bwMode="auto">
          <a:xfrm>
            <a:off x="1250372" y="4106808"/>
            <a:ext cx="2389909" cy="5254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32" t="41223" r="9204" b="16999"/>
          <a:stretch/>
        </p:blipFill>
        <p:spPr bwMode="auto">
          <a:xfrm>
            <a:off x="4114800" y="4038600"/>
            <a:ext cx="4433455" cy="24968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4E671-2CE7-4BC4-9D6E-ED7B9AC95417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46492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pointers' arithmetic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To check if the two pointers are equal equality operator is used.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Two pointers are equal if they point to the same memory location or the same element of an </a:t>
            </a:r>
            <a:r>
              <a:rPr lang="en-US" i="1" dirty="0"/>
              <a:t>array</a:t>
            </a:r>
            <a:r>
              <a:rPr lang="en-US" dirty="0"/>
              <a:t>.</a:t>
            </a: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863" t="47250" r="23242" b="33454"/>
          <a:stretch/>
        </p:blipFill>
        <p:spPr bwMode="auto">
          <a:xfrm>
            <a:off x="1736635" y="2133600"/>
            <a:ext cx="2454365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4E671-2CE7-4BC4-9D6E-ED7B9AC95417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64103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pointers' arithmetic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To check how addition works. These statements perform the same operation: they add 1 to </a:t>
            </a:r>
            <a:r>
              <a:rPr lang="en-US" i="1" dirty="0"/>
              <a:t>ptr2</a:t>
            </a:r>
            <a:r>
              <a:rPr lang="en-US" dirty="0"/>
              <a:t>. </a:t>
            </a:r>
          </a:p>
          <a:p>
            <a:pPr marL="457200" lvl="2"/>
            <a:r>
              <a:rPr lang="en-US" dirty="0"/>
              <a:t>The interpretation of this operation is as follows: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it’s taken into account what type is pointed to by the pointer - in our example it’s </a:t>
            </a:r>
            <a:r>
              <a:rPr lang="en-US" i="1" dirty="0" err="1"/>
              <a:t>int</a:t>
            </a:r>
            <a:endParaRPr lang="en-US" dirty="0"/>
          </a:p>
        </p:txBody>
      </p:sp>
      <p:pic>
        <p:nvPicPr>
          <p:cNvPr id="13315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73" t="26812" r="9180" b="14364"/>
          <a:stretch/>
        </p:blipFill>
        <p:spPr bwMode="auto">
          <a:xfrm>
            <a:off x="2743200" y="2884961"/>
            <a:ext cx="2819400" cy="25252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4E671-2CE7-4BC4-9D6E-ED7B9AC95417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96834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</a:t>
            </a:r>
            <a:r>
              <a:rPr lang="en-US" dirty="0"/>
              <a:t>pointers' arithmetic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The addition determines </a:t>
            </a:r>
            <a:r>
              <a:rPr lang="en-US" b="1" dirty="0"/>
              <a:t>how many bytes of memory the type occupies</a:t>
            </a:r>
            <a:r>
              <a:rPr lang="en-US" dirty="0"/>
              <a:t> .</a:t>
            </a:r>
          </a:p>
          <a:p>
            <a:pPr lvl="1"/>
            <a:r>
              <a:rPr lang="en-US" dirty="0"/>
              <a:t>The value we want to add to the pointer is multiplied by the size of the pointer type.</a:t>
            </a:r>
          </a:p>
          <a:p>
            <a:pPr lvl="1"/>
            <a:r>
              <a:rPr lang="en-US" dirty="0"/>
              <a:t>In effect, the pointer moves itself to the next </a:t>
            </a:r>
            <a:r>
              <a:rPr lang="en-US" i="1" dirty="0"/>
              <a:t>int </a:t>
            </a:r>
            <a:r>
              <a:rPr lang="en-US" dirty="0"/>
              <a:t>value in the memory.</a:t>
            </a:r>
          </a:p>
          <a:p>
            <a:r>
              <a:rPr lang="en-US" dirty="0"/>
              <a:t>What would happen if we added 2 instead of 1 to </a:t>
            </a:r>
            <a:r>
              <a:rPr lang="en-US" i="1" dirty="0"/>
              <a:t>ptr2</a:t>
            </a:r>
            <a:r>
              <a:rPr lang="en-US" dirty="0"/>
              <a:t> pointer?</a:t>
            </a:r>
          </a:p>
          <a:p>
            <a:pPr lvl="1"/>
            <a:r>
              <a:rPr lang="en-US" dirty="0"/>
              <a:t>In this case, the </a:t>
            </a:r>
            <a:r>
              <a:rPr lang="en-US" i="1" dirty="0"/>
              <a:t>ptr2</a:t>
            </a:r>
            <a:r>
              <a:rPr lang="en-US" dirty="0"/>
              <a:t> would increase by (2 * </a:t>
            </a:r>
            <a:r>
              <a:rPr lang="en-US" i="1" dirty="0"/>
              <a:t>4)</a:t>
            </a:r>
          </a:p>
          <a:p>
            <a:pPr lvl="1"/>
            <a:r>
              <a:rPr lang="en-US" dirty="0"/>
              <a:t>and </a:t>
            </a:r>
            <a:r>
              <a:rPr lang="en-US" i="1" dirty="0"/>
              <a:t>ptr2</a:t>
            </a:r>
            <a:r>
              <a:rPr lang="en-US" dirty="0"/>
              <a:t> would move through </a:t>
            </a:r>
            <a:r>
              <a:rPr lang="en-US" b="1" dirty="0"/>
              <a:t>two</a:t>
            </a:r>
            <a:r>
              <a:rPr lang="en-US" dirty="0"/>
              <a:t> </a:t>
            </a:r>
            <a:r>
              <a:rPr lang="en-US" i="1" dirty="0"/>
              <a:t>int</a:t>
            </a:r>
            <a:r>
              <a:rPr lang="en-US" dirty="0"/>
              <a:t> values and point to the third element of the </a:t>
            </a:r>
            <a:r>
              <a:rPr lang="en-US" i="1" dirty="0"/>
              <a:t>array</a:t>
            </a:r>
            <a:r>
              <a:rPr lang="en-US" dirty="0"/>
              <a:t>(namely, </a:t>
            </a:r>
            <a:r>
              <a:rPr lang="en-US" i="1" dirty="0"/>
              <a:t>array[2]</a:t>
            </a:r>
            <a:r>
              <a:rPr lang="en-US" dirty="0"/>
              <a:t>).</a:t>
            </a:r>
          </a:p>
          <a:p>
            <a:pPr lvl="1"/>
            <a:r>
              <a:rPr lang="en-US" dirty="0"/>
              <a:t>The comparison: ptr1 == ptr2 is obviously false.</a:t>
            </a:r>
          </a:p>
          <a:p>
            <a:pPr lvl="1"/>
            <a:r>
              <a:rPr lang="en-US" dirty="0"/>
              <a:t>The comparison: ptr1 != ptr2 is true, as both pointers </a:t>
            </a:r>
            <a:r>
              <a:rPr lang="en-US" b="1" dirty="0"/>
              <a:t>point to completely different data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4E671-2CE7-4BC4-9D6E-ED7B9AC95417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49943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659" t="31125" r="15390" b="11637"/>
          <a:stretch/>
        </p:blipFill>
        <p:spPr bwMode="auto">
          <a:xfrm>
            <a:off x="5902036" y="1524000"/>
            <a:ext cx="2860964" cy="487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Pointers – the absolute basics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/>
              <a:t>Pointers </a:t>
            </a:r>
            <a:r>
              <a:rPr lang="en-US" dirty="0"/>
              <a:t>are memory locations</a:t>
            </a:r>
            <a:br>
              <a:rPr lang="en-US" dirty="0"/>
            </a:br>
            <a:r>
              <a:rPr lang="en-US" dirty="0"/>
              <a:t>used to save values in C++.</a:t>
            </a:r>
          </a:p>
          <a:p>
            <a:r>
              <a:rPr lang="en-US" dirty="0"/>
              <a:t>Pointers are different from other types. </a:t>
            </a:r>
          </a:p>
          <a:p>
            <a:pPr lvl="1"/>
            <a:r>
              <a:rPr lang="en-US" dirty="0"/>
              <a:t>The types we’ve been using are closely </a:t>
            </a:r>
            <a:br>
              <a:rPr lang="en-US" dirty="0"/>
            </a:br>
            <a:r>
              <a:rPr lang="en-US" dirty="0"/>
              <a:t>linked to computer data processing and </a:t>
            </a:r>
            <a:br>
              <a:rPr lang="en-US" dirty="0"/>
            </a:br>
            <a:r>
              <a:rPr lang="en-US" dirty="0"/>
              <a:t>reflect our ideas and intuition.</a:t>
            </a:r>
          </a:p>
          <a:p>
            <a:pPr lvl="2"/>
            <a:r>
              <a:rPr lang="en-US" dirty="0"/>
              <a:t>Integers are used to count. </a:t>
            </a:r>
          </a:p>
          <a:p>
            <a:pPr lvl="2"/>
            <a:r>
              <a:rPr lang="en-US" i="1" dirty="0"/>
              <a:t>floats</a:t>
            </a:r>
            <a:r>
              <a:rPr lang="en-US" dirty="0"/>
              <a:t> used when pay for something. </a:t>
            </a:r>
          </a:p>
          <a:p>
            <a:endParaRPr lang="en-US" b="1" dirty="0"/>
          </a:p>
          <a:p>
            <a:r>
              <a:rPr lang="en-US" b="1" dirty="0"/>
              <a:t>Pointers</a:t>
            </a:r>
            <a:r>
              <a:rPr lang="en-US" dirty="0"/>
              <a:t> have no simple and</a:t>
            </a:r>
          </a:p>
          <a:p>
            <a:pPr>
              <a:buNone/>
            </a:pPr>
            <a:r>
              <a:rPr lang="en-US" dirty="0"/>
              <a:t> obvious analogy to our daily lives </a:t>
            </a:r>
          </a:p>
          <a:p>
            <a:pPr>
              <a:buNone/>
            </a:pPr>
            <a:r>
              <a:rPr lang="en-US" dirty="0"/>
              <a:t>  and their values are unreadable to humans and completely useless.</a:t>
            </a:r>
          </a:p>
          <a:p>
            <a:pPr lvl="2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4E671-2CE7-4BC4-9D6E-ED7B9AC95417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48831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pointers' arithmetic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</a:t>
            </a:r>
            <a:r>
              <a:rPr lang="en-US" b="1" dirty="0"/>
              <a:t>pointers</a:t>
            </a:r>
            <a:r>
              <a:rPr lang="en-US" dirty="0"/>
              <a:t> </a:t>
            </a:r>
            <a:r>
              <a:rPr lang="en-US" b="1" dirty="0"/>
              <a:t>subtraction gives a result of type </a:t>
            </a:r>
            <a:r>
              <a:rPr lang="en-US" b="1" i="1" dirty="0"/>
              <a:t>int</a:t>
            </a:r>
            <a:r>
              <a:rPr lang="en-US" dirty="0"/>
              <a:t>. Both pointers need to </a:t>
            </a:r>
            <a:r>
              <a:rPr lang="en-US" b="1" dirty="0"/>
              <a:t>point to the same type</a:t>
            </a:r>
            <a:r>
              <a:rPr lang="en-US" dirty="0"/>
              <a:t>; the compiler will check it.</a:t>
            </a:r>
          </a:p>
          <a:p>
            <a:endParaRPr lang="en-US" dirty="0"/>
          </a:p>
          <a:p>
            <a:endParaRPr lang="en-US" dirty="0"/>
          </a:p>
          <a:p>
            <a:pPr lvl="1">
              <a:buNone/>
            </a:pPr>
            <a:r>
              <a:rPr lang="en-US" dirty="0"/>
              <a:t> </a:t>
            </a:r>
          </a:p>
          <a:p>
            <a:pPr lvl="1"/>
            <a:r>
              <a:rPr lang="en-US" dirty="0"/>
              <a:t>The final result tells us how many variables of a given type (i.e. </a:t>
            </a:r>
            <a:r>
              <a:rPr lang="en-US" i="1" dirty="0" err="1"/>
              <a:t>int</a:t>
            </a:r>
            <a:r>
              <a:rPr lang="en-US" dirty="0"/>
              <a:t>) fit between the addresses stored in the pointers. In our case it’s 1, and this value will be assigned to the </a:t>
            </a:r>
            <a:r>
              <a:rPr lang="en-US" i="1" dirty="0"/>
              <a:t>i</a:t>
            </a:r>
            <a:r>
              <a:rPr lang="en-US" dirty="0"/>
              <a:t> variable.</a:t>
            </a:r>
          </a:p>
          <a:p>
            <a:pPr lvl="1"/>
            <a:r>
              <a:rPr lang="en-US" dirty="0"/>
              <a:t>The result will be greater than 0 if </a:t>
            </a:r>
            <a:r>
              <a:rPr lang="en-US" i="1" dirty="0"/>
              <a:t>ptr2</a:t>
            </a:r>
            <a:r>
              <a:rPr lang="en-US" dirty="0"/>
              <a:t> points to the memory located after </a:t>
            </a:r>
            <a:r>
              <a:rPr lang="en-US" i="1" dirty="0"/>
              <a:t>ptr1</a:t>
            </a:r>
            <a:r>
              <a:rPr lang="en-US" dirty="0"/>
              <a:t>; otherwise, it’ll be less than 0.</a:t>
            </a: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938" t="51750" r="10468" b="37562"/>
          <a:stretch/>
        </p:blipFill>
        <p:spPr bwMode="auto">
          <a:xfrm>
            <a:off x="2667000" y="3124200"/>
            <a:ext cx="3481133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4E671-2CE7-4BC4-9D6E-ED7B9AC95417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96485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71" name="Picture 11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64" t="42000" r="12500" b="17364"/>
          <a:stretch/>
        </p:blipFill>
        <p:spPr bwMode="auto">
          <a:xfrm>
            <a:off x="2348345" y="3851754"/>
            <a:ext cx="4128656" cy="25490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pointers' arithmetic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will be the result of the following operation</a:t>
            </a:r>
          </a:p>
          <a:p>
            <a:endParaRPr lang="en-US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864" t="52312" r="8828" b="37091"/>
          <a:stretch/>
        </p:blipFill>
        <p:spPr bwMode="auto">
          <a:xfrm>
            <a:off x="2514600" y="2209800"/>
            <a:ext cx="3876675" cy="542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64" t="20531" r="12930" b="17454"/>
          <a:stretch/>
        </p:blipFill>
        <p:spPr bwMode="auto">
          <a:xfrm>
            <a:off x="2362200" y="2965079"/>
            <a:ext cx="4114800" cy="34357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6" name="Picture 6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64" t="21303" r="12500" b="17182"/>
          <a:stretch/>
        </p:blipFill>
        <p:spPr bwMode="auto">
          <a:xfrm>
            <a:off x="2362200" y="3124200"/>
            <a:ext cx="4114800" cy="32768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8" name="Picture 8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64" t="25726" r="12500" b="17182"/>
          <a:stretch/>
        </p:blipFill>
        <p:spPr bwMode="auto">
          <a:xfrm>
            <a:off x="2365674" y="3276600"/>
            <a:ext cx="4111326" cy="3124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9" name="Picture 9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64" t="25726" r="12500" b="17182"/>
          <a:stretch/>
        </p:blipFill>
        <p:spPr bwMode="auto">
          <a:xfrm>
            <a:off x="2362200" y="2819400"/>
            <a:ext cx="4114800" cy="35652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4E671-2CE7-4BC4-9D6E-ED7B9AC95417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1315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000"/>
                            </p:stCondLst>
                            <p:childTnLst>
                              <p:par>
                                <p:cTn id="20" presetID="1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pointers' arithmetic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Example: Assume the following operation 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978" t="51750" r="8828" b="36909"/>
          <a:stretch/>
        </p:blipFill>
        <p:spPr bwMode="auto">
          <a:xfrm>
            <a:off x="2133600" y="2286000"/>
            <a:ext cx="2876983" cy="4320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477" t="42273" r="12500" b="17364"/>
          <a:stretch/>
        </p:blipFill>
        <p:spPr bwMode="auto">
          <a:xfrm>
            <a:off x="1641762" y="3228109"/>
            <a:ext cx="5001491" cy="30757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4E671-2CE7-4BC4-9D6E-ED7B9AC95417}" type="slidenum">
              <a:rPr lang="en-US" smtClean="0"/>
              <a:pPr/>
              <a:t>22</a:t>
            </a:fld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1763688" y="3228107"/>
            <a:ext cx="5001491" cy="3075709"/>
            <a:chOff x="1763688" y="3228107"/>
            <a:chExt cx="5001491" cy="3075709"/>
          </a:xfrm>
        </p:grpSpPr>
        <p:pic>
          <p:nvPicPr>
            <p:cNvPr id="16388" name="Picture 4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477" t="42273" r="12500" b="17364"/>
            <a:stretch/>
          </p:blipFill>
          <p:spPr bwMode="auto">
            <a:xfrm>
              <a:off x="1763688" y="3228107"/>
              <a:ext cx="5001491" cy="307570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6" name="Curved Connector 5"/>
            <p:cNvCxnSpPr/>
            <p:nvPr/>
          </p:nvCxnSpPr>
          <p:spPr>
            <a:xfrm rot="5400000">
              <a:off x="2435558" y="3629429"/>
              <a:ext cx="1192946" cy="1080120"/>
            </a:xfrm>
            <a:prstGeom prst="curvedConnector3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 flipH="1">
              <a:off x="3635896" y="4437112"/>
              <a:ext cx="792088" cy="50405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3635896" y="4437112"/>
              <a:ext cx="792088" cy="50405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36694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6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pointers' arithmetic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Example: What will be the result of the following operation.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Is it 2? </a:t>
            </a: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164" t="51375" r="13399" b="36062"/>
          <a:stretch/>
        </p:blipFill>
        <p:spPr bwMode="auto">
          <a:xfrm>
            <a:off x="2590800" y="2514600"/>
            <a:ext cx="3852863" cy="7870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4114800" y="3352800"/>
            <a:ext cx="811441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8000" b="1" cap="all" spc="0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?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4E671-2CE7-4BC4-9D6E-ED7B9AC95417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6689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on demand</a:t>
            </a:r>
            <a:endParaRPr lang="ar-JO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In our examples so far, all work associated with memory allocation was managed by the compiler.</a:t>
            </a:r>
          </a:p>
          <a:p>
            <a:r>
              <a:rPr lang="en-US" dirty="0"/>
              <a:t>High level languages are designed to spare the developers from such responsibilities.</a:t>
            </a:r>
          </a:p>
          <a:p>
            <a:r>
              <a:rPr lang="en-US" dirty="0"/>
              <a:t>In some cases, developer wants to have full control over how much memory is used and when exactly it’s used. </a:t>
            </a:r>
          </a:p>
          <a:p>
            <a:pPr lvl="1"/>
            <a:r>
              <a:rPr lang="en-US" dirty="0"/>
              <a:t>When you don’t know in advance what the size of the data to be processed is. </a:t>
            </a:r>
          </a:p>
          <a:p>
            <a:r>
              <a:rPr lang="en-US" dirty="0"/>
              <a:t>To manage memory (allocating and freeing), the “C++” language gives us </a:t>
            </a:r>
            <a:r>
              <a:rPr lang="en-US" b="1" dirty="0"/>
              <a:t>two</a:t>
            </a:r>
            <a:r>
              <a:rPr lang="en-US" dirty="0"/>
              <a:t> specialized keywords. </a:t>
            </a:r>
          </a:p>
          <a:p>
            <a:pPr marL="731520" lvl="1" indent="-457200">
              <a:buFont typeface="+mj-lt"/>
              <a:buAutoNum type="arabicPeriod"/>
            </a:pPr>
            <a:r>
              <a:rPr lang="en-US" sz="28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new </a:t>
            </a:r>
            <a:r>
              <a:rPr lang="en-US" dirty="0"/>
              <a:t>: used </a:t>
            </a:r>
            <a:r>
              <a:rPr lang="en-US" b="1" dirty="0"/>
              <a:t>to request the creation of a new memory block.</a:t>
            </a:r>
            <a:endParaRPr lang="en-US" sz="2400" b="1" dirty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pPr marL="731520" lvl="1" indent="-457200">
              <a:buFont typeface="+mj-lt"/>
              <a:buAutoNum type="arabicPeriod"/>
            </a:pPr>
            <a:r>
              <a:rPr lang="en-US" sz="28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delete </a:t>
            </a:r>
            <a:r>
              <a:rPr lang="en-US" dirty="0"/>
              <a:t>: used to release (free) allocated data and return it to the management of the operating system.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4E671-2CE7-4BC4-9D6E-ED7B9AC95417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32414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8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new</a:t>
            </a:r>
            <a:endParaRPr lang="ar-JO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new </a:t>
            </a:r>
            <a:r>
              <a:rPr lang="en-US" dirty="0"/>
              <a:t>keyword can be used in the following way:</a:t>
            </a:r>
          </a:p>
          <a:p>
            <a:pPr marL="0" indent="0">
              <a:buNone/>
            </a:pPr>
            <a:br>
              <a:rPr lang="en-US" dirty="0"/>
            </a:br>
            <a:br>
              <a:rPr lang="en-US" dirty="0"/>
            </a:b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 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new </a:t>
            </a:r>
            <a:r>
              <a:rPr lang="en-US" b="1" dirty="0"/>
              <a:t>returns a pointe</a:t>
            </a:r>
            <a:r>
              <a:rPr lang="en-US" dirty="0"/>
              <a:t>r of type conforming to the newly created entity </a:t>
            </a:r>
          </a:p>
          <a:p>
            <a:r>
              <a:rPr lang="en-US" dirty="0"/>
              <a:t>the newly allocated memory area </a:t>
            </a:r>
            <a:r>
              <a:rPr lang="en-US" b="1" dirty="0"/>
              <a:t>is not filled (initiated)</a:t>
            </a:r>
            <a:r>
              <a:rPr lang="en-US" dirty="0"/>
              <a:t> in any way, so you should expect it to just contain </a:t>
            </a:r>
            <a:r>
              <a:rPr lang="en-US" b="1" dirty="0"/>
              <a:t>garbage.</a:t>
            </a:r>
            <a:endParaRPr lang="en-US" dirty="0"/>
          </a:p>
          <a:p>
            <a:endParaRPr lang="ar-JO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388" y="2209800"/>
            <a:ext cx="7591425" cy="1476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28783" y="3000372"/>
            <a:ext cx="314325" cy="352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4E671-2CE7-4BC4-9D6E-ED7B9AC95417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1288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4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delete</a:t>
            </a:r>
            <a:endParaRPr lang="ar-JO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When we no longer need the memory, we can release it (free it) using the 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delete </a:t>
            </a:r>
            <a:r>
              <a:rPr lang="en-US" dirty="0"/>
              <a:t> keyword in the following way: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we use the 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delete[]</a:t>
            </a:r>
            <a:r>
              <a:rPr lang="en-US" dirty="0"/>
              <a:t> form if we want to free up the memory allocated for an array, otherwise we use 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delete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you can only release the entire allocated block, not a part of it.</a:t>
            </a:r>
          </a:p>
          <a:p>
            <a:r>
              <a:rPr lang="en-US" dirty="0"/>
              <a:t>After performing  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delete</a:t>
            </a:r>
            <a:r>
              <a:rPr lang="en-US" dirty="0"/>
              <a:t>, all the pointers that point to the data inside the freed area become illegal; </a:t>
            </a:r>
          </a:p>
          <a:p>
            <a:pPr lvl="1"/>
            <a:r>
              <a:rPr lang="en-US" dirty="0"/>
              <a:t>attempting to use them may result in an abnormal program termination.</a:t>
            </a:r>
          </a:p>
          <a:p>
            <a:endParaRPr lang="ar-JO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2438400"/>
            <a:ext cx="4495800" cy="18198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4E671-2CE7-4BC4-9D6E-ED7B9AC95417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4853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Memory on demand – example 1</a:t>
            </a:r>
            <a:endParaRPr lang="ar-JO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We declare a variable called </a:t>
            </a:r>
            <a:r>
              <a:rPr lang="en-US" sz="22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arr</a:t>
            </a:r>
            <a:r>
              <a:rPr lang="en-US" dirty="0"/>
              <a:t> which will point to the data of type </a:t>
            </a:r>
            <a:r>
              <a:rPr lang="en-US" sz="22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dirty="0"/>
              <a:t> (the pointer's type is </a:t>
            </a:r>
            <a:r>
              <a:rPr lang="en-US" sz="22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dirty="0"/>
              <a:t> </a:t>
            </a:r>
            <a:r>
              <a:rPr lang="en-US" sz="22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/>
              <a:t>); no value is initially assigned to this variable.</a:t>
            </a:r>
          </a:p>
          <a:p>
            <a:r>
              <a:rPr lang="en-US" dirty="0"/>
              <a:t>We use the</a:t>
            </a:r>
            <a:r>
              <a:rPr lang="en-US" b="1" dirty="0"/>
              <a:t> </a:t>
            </a:r>
            <a:r>
              <a:rPr lang="en-US" sz="30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new</a:t>
            </a:r>
            <a:r>
              <a:rPr lang="en-US" sz="3000" b="1" dirty="0"/>
              <a:t> </a:t>
            </a:r>
            <a:r>
              <a:rPr lang="en-US" dirty="0"/>
              <a:t>keyword to allocate a block of memory sufficient to store a float array consisting of 5 elements.</a:t>
            </a:r>
          </a:p>
          <a:p>
            <a:r>
              <a:rPr lang="en-US" dirty="0"/>
              <a:t>We make use of the newly allocated array, then we release it using the </a:t>
            </a:r>
            <a:r>
              <a:rPr lang="en-US" sz="30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delete</a:t>
            </a:r>
            <a:r>
              <a:rPr lang="en-US" dirty="0"/>
              <a:t> keyword.</a:t>
            </a:r>
          </a:p>
          <a:p>
            <a:r>
              <a:rPr lang="en-US" dirty="0"/>
              <a:t>Pay attention to the fact that the pointer returned by </a:t>
            </a:r>
            <a:r>
              <a:rPr lang="en-US" sz="30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new</a:t>
            </a:r>
            <a:r>
              <a:rPr lang="en-US" dirty="0"/>
              <a:t> is treated as if it’s an array!</a:t>
            </a:r>
          </a:p>
          <a:p>
            <a:r>
              <a:rPr lang="en-US" dirty="0"/>
              <a:t>The handling of the </a:t>
            </a:r>
            <a:r>
              <a:rPr lang="en-US" b="1" i="1" dirty="0"/>
              <a:t>dynamic arrays</a:t>
            </a:r>
            <a:r>
              <a:rPr lang="en-US" dirty="0"/>
              <a:t> (created during the run of the program) is no different than using regular arrays declared in the usual way.</a:t>
            </a:r>
          </a:p>
          <a:p>
            <a:r>
              <a:rPr lang="en-US" dirty="0"/>
              <a:t>Regardless of the nature of the array, we can access its elements using  </a:t>
            </a:r>
            <a:r>
              <a:rPr lang="en-US" sz="30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[]</a:t>
            </a:r>
            <a:r>
              <a:rPr lang="en-US" i="1" dirty="0"/>
              <a:t> </a:t>
            </a:r>
            <a:r>
              <a:rPr lang="en-US" dirty="0"/>
              <a:t>operator (the same old way).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4E671-2CE7-4BC4-9D6E-ED7B9AC95417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9498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ar-JO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07704" y="933076"/>
            <a:ext cx="4451467" cy="516022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4E671-2CE7-4BC4-9D6E-ED7B9AC95417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75984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Memory </a:t>
            </a:r>
            <a:r>
              <a:rPr lang="en-US" dirty="0"/>
              <a:t>on demand</a:t>
            </a:r>
            <a:endParaRPr lang="ar-JO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the static array, the size must be constant because the allocation is done in the compile time. So, the following code will cause an error: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In the dynamic array, the size can be variable because the allocation is done in the run-time.</a:t>
            </a:r>
            <a:endParaRPr lang="ar-JO" dirty="0"/>
          </a:p>
        </p:txBody>
      </p:sp>
      <p:sp>
        <p:nvSpPr>
          <p:cNvPr id="4" name="Rectangle 3"/>
          <p:cNvSpPr/>
          <p:nvPr/>
        </p:nvSpPr>
        <p:spPr>
          <a:xfrm>
            <a:off x="1500166" y="2714620"/>
            <a:ext cx="4357718" cy="135732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int x;</a:t>
            </a:r>
          </a:p>
          <a:p>
            <a:r>
              <a:rPr lang="en-US" sz="2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cin&gt;&gt;x;</a:t>
            </a:r>
          </a:p>
          <a:p>
            <a:r>
              <a:rPr lang="en-US" sz="2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int </a:t>
            </a:r>
            <a:r>
              <a:rPr lang="en-US" sz="2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arr</a:t>
            </a:r>
            <a:r>
              <a:rPr lang="en-US" sz="2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[x];</a:t>
            </a:r>
            <a:endParaRPr lang="ar-JO" sz="2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500166" y="5000636"/>
            <a:ext cx="4429156" cy="135732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int x;</a:t>
            </a:r>
          </a:p>
          <a:p>
            <a:r>
              <a:rPr lang="en-US" sz="2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cin&gt;&gt;x;</a:t>
            </a:r>
          </a:p>
          <a:p>
            <a:r>
              <a:rPr lang="en-US" sz="2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int *</a:t>
            </a:r>
            <a:r>
              <a:rPr lang="en-US" sz="22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arr</a:t>
            </a:r>
            <a:r>
              <a:rPr lang="en-US" sz="2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= new int [x];</a:t>
            </a:r>
            <a:endParaRPr lang="ar-JO" sz="2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215074" y="5072074"/>
            <a:ext cx="1214446" cy="13239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72199" y="2786058"/>
            <a:ext cx="1143008" cy="10715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4E671-2CE7-4BC4-9D6E-ED7B9AC95417}" type="slidenum">
              <a:rPr lang="en-US" smtClean="0"/>
              <a:pPr/>
              <a:t>29</a:t>
            </a:fld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Pointers – the absolute basics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Each declared variable occupies a small piece of the computer memory.  The attribute of  where this value is stored is called the </a:t>
            </a:r>
            <a:r>
              <a:rPr lang="en-US" b="1" dirty="0"/>
              <a:t>address</a:t>
            </a:r>
            <a:r>
              <a:rPr lang="en-US" dirty="0"/>
              <a:t>. </a:t>
            </a:r>
          </a:p>
          <a:p>
            <a:endParaRPr lang="en-US" dirty="0"/>
          </a:p>
          <a:p>
            <a:r>
              <a:rPr lang="en-US" dirty="0"/>
              <a:t>Difference between variable content and address:</a:t>
            </a:r>
          </a:p>
          <a:p>
            <a:pPr lvl="1"/>
            <a:r>
              <a:rPr lang="en-US" dirty="0"/>
              <a:t>The </a:t>
            </a:r>
            <a:r>
              <a:rPr lang="en-US" b="1" dirty="0">
                <a:solidFill>
                  <a:srgbClr val="FF0000"/>
                </a:solidFill>
              </a:rPr>
              <a:t>value</a:t>
            </a:r>
            <a:r>
              <a:rPr lang="en-US" dirty="0"/>
              <a:t> of the variable is </a:t>
            </a:r>
            <a:r>
              <a:rPr lang="en-US" b="1" dirty="0">
                <a:solidFill>
                  <a:srgbClr val="FF0000"/>
                </a:solidFill>
              </a:rPr>
              <a:t>what</a:t>
            </a:r>
            <a:r>
              <a:rPr lang="en-US" dirty="0"/>
              <a:t> the variable stores;</a:t>
            </a:r>
          </a:p>
          <a:p>
            <a:pPr lvl="1"/>
            <a:r>
              <a:rPr lang="en-US" dirty="0"/>
              <a:t>The </a:t>
            </a:r>
            <a:r>
              <a:rPr lang="en-US" b="1" dirty="0">
                <a:solidFill>
                  <a:srgbClr val="FF0000"/>
                </a:solidFill>
              </a:rPr>
              <a:t>address</a:t>
            </a:r>
            <a:r>
              <a:rPr lang="en-US" dirty="0"/>
              <a:t> of the variable is information about </a:t>
            </a:r>
            <a:r>
              <a:rPr lang="en-US" b="1" dirty="0">
                <a:solidFill>
                  <a:srgbClr val="FF0000"/>
                </a:solidFill>
              </a:rPr>
              <a:t>where</a:t>
            </a:r>
            <a:r>
              <a:rPr lang="en-US" dirty="0"/>
              <a:t> this variable is placed.</a:t>
            </a:r>
          </a:p>
          <a:p>
            <a:pPr lvl="1"/>
            <a:endParaRPr lang="en-US" dirty="0"/>
          </a:p>
          <a:p>
            <a:r>
              <a:rPr lang="en-US" b="1" dirty="0"/>
              <a:t>Pointers are used to store information about the location (address) of any other data</a:t>
            </a:r>
            <a:r>
              <a:rPr lang="en-US" dirty="0"/>
              <a:t>.  </a:t>
            </a:r>
          </a:p>
          <a:p>
            <a:pPr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4E671-2CE7-4BC4-9D6E-ED7B9AC95417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93376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Pointers Declaration: The first pointer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To declare an integer pointer we use the following syntax:</a:t>
            </a:r>
          </a:p>
          <a:p>
            <a:endParaRPr lang="en-US" dirty="0"/>
          </a:p>
          <a:p>
            <a:r>
              <a:rPr lang="en-US" dirty="0"/>
              <a:t>This declaration sets up a variable named </a:t>
            </a:r>
            <a:r>
              <a:rPr lang="en-US" i="1" dirty="0"/>
              <a:t>p</a:t>
            </a:r>
            <a:r>
              <a:rPr lang="en-US" dirty="0"/>
              <a:t>. It isn't an </a:t>
            </a:r>
            <a:r>
              <a:rPr lang="en-US" i="1" dirty="0"/>
              <a:t>int</a:t>
            </a:r>
            <a:r>
              <a:rPr lang="en-US" dirty="0"/>
              <a:t> - </a:t>
            </a:r>
            <a:r>
              <a:rPr lang="en-US" b="1" dirty="0"/>
              <a:t>the asterisk (*) means that </a:t>
            </a:r>
            <a:r>
              <a:rPr lang="en-US" b="1" i="1" dirty="0"/>
              <a:t>p</a:t>
            </a:r>
            <a:r>
              <a:rPr lang="en-US" b="1" dirty="0"/>
              <a:t> is a pointer - </a:t>
            </a:r>
            <a:r>
              <a:rPr lang="en-US" dirty="0"/>
              <a:t>and will be used to store information about the location of the data of type </a:t>
            </a:r>
            <a:r>
              <a:rPr lang="en-US" i="1" dirty="0"/>
              <a:t>int</a:t>
            </a:r>
            <a:r>
              <a:rPr lang="en-US" dirty="0"/>
              <a:t>. </a:t>
            </a:r>
          </a:p>
          <a:p>
            <a:r>
              <a:rPr lang="en-US" dirty="0"/>
              <a:t>The pointers are always used to point to the specific data referred to in the declaration.</a:t>
            </a:r>
          </a:p>
          <a:p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932" t="48188" r="15858" b="32727"/>
          <a:stretch/>
        </p:blipFill>
        <p:spPr bwMode="auto">
          <a:xfrm>
            <a:off x="3380509" y="2057400"/>
            <a:ext cx="1542194" cy="4943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644008" y="4581128"/>
            <a:ext cx="3895725" cy="17869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4E671-2CE7-4BC4-9D6E-ED7B9AC95417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13407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to assign a value 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i="1" dirty="0"/>
              <a:t>How do we assign a value to the </a:t>
            </a:r>
            <a:r>
              <a:rPr lang="en-US" b="1" i="1" u="sng" dirty="0"/>
              <a:t>pointer variable</a:t>
            </a:r>
            <a:r>
              <a:rPr lang="en-US" i="1" dirty="0"/>
              <a:t>?</a:t>
            </a:r>
            <a:endParaRPr lang="en-US" dirty="0"/>
          </a:p>
          <a:p>
            <a:pPr lvl="2"/>
            <a:r>
              <a:rPr lang="en-US" dirty="0"/>
              <a:t>by using the = operator.</a:t>
            </a:r>
          </a:p>
          <a:p>
            <a:r>
              <a:rPr lang="en-US" b="1" dirty="0"/>
              <a:t>Using a literal is not an option;</a:t>
            </a:r>
            <a:r>
              <a:rPr lang="en-US" dirty="0"/>
              <a:t> the “C++” language syntax doesn’t allow it.</a:t>
            </a:r>
          </a:p>
          <a:p>
            <a:endParaRPr lang="en-US" dirty="0"/>
          </a:p>
          <a:p>
            <a:r>
              <a:rPr lang="en-US" dirty="0"/>
              <a:t>There’s one distinctive exception. </a:t>
            </a:r>
            <a:r>
              <a:rPr lang="en-US" b="1" dirty="0"/>
              <a:t>zero can be assigned to the pointer variable</a:t>
            </a:r>
            <a:r>
              <a:rPr lang="en-US" dirty="0"/>
              <a:t>.</a:t>
            </a:r>
          </a:p>
          <a:p>
            <a:r>
              <a:rPr lang="en-US" dirty="0"/>
              <a:t>                                     OR </a:t>
            </a:r>
          </a:p>
          <a:p>
            <a:r>
              <a:rPr lang="en-US" dirty="0"/>
              <a:t>A pointer that is assigned a value of zero is called </a:t>
            </a:r>
            <a:r>
              <a:rPr lang="en-US" b="1" dirty="0"/>
              <a:t>a null pointer</a:t>
            </a:r>
            <a:r>
              <a:rPr lang="en-US" dirty="0"/>
              <a:t>.</a:t>
            </a:r>
          </a:p>
          <a:p>
            <a:r>
              <a:rPr lang="en-US" dirty="0"/>
              <a:t>A</a:t>
            </a:r>
            <a:r>
              <a:rPr lang="en-US" b="1" dirty="0"/>
              <a:t> null pointer </a:t>
            </a:r>
            <a:r>
              <a:rPr lang="en-US" dirty="0"/>
              <a:t>doesn’t point to anything. 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825" t="50000" r="10351" b="36000"/>
          <a:stretch/>
        </p:blipFill>
        <p:spPr bwMode="auto">
          <a:xfrm>
            <a:off x="3071802" y="3286124"/>
            <a:ext cx="1905000" cy="3718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46" t="47727" r="15795" b="30091"/>
          <a:stretch/>
        </p:blipFill>
        <p:spPr bwMode="auto">
          <a:xfrm>
            <a:off x="2071670" y="4429132"/>
            <a:ext cx="1428760" cy="3657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820" t="50000" r="11289" b="34375"/>
          <a:stretch/>
        </p:blipFill>
        <p:spPr bwMode="auto">
          <a:xfrm>
            <a:off x="4786314" y="4333190"/>
            <a:ext cx="2214578" cy="4531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8" name="Straight Connector 7"/>
          <p:cNvCxnSpPr/>
          <p:nvPr/>
        </p:nvCxnSpPr>
        <p:spPr>
          <a:xfrm>
            <a:off x="2928926" y="3429000"/>
            <a:ext cx="2071702" cy="1588"/>
          </a:xfrm>
          <a:prstGeom prst="line">
            <a:avLst/>
          </a:prstGeom>
          <a:ln w="19050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929454" y="5229225"/>
            <a:ext cx="1057275" cy="1628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4E671-2CE7-4BC4-9D6E-ED7B9AC95417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33157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to assign a value 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Pointers can be assigned the value which </a:t>
            </a:r>
            <a:r>
              <a:rPr lang="en-US" b="1" dirty="0"/>
              <a:t>points to any already existing variable</a:t>
            </a:r>
            <a:r>
              <a:rPr lang="en-US" dirty="0"/>
              <a:t>.</a:t>
            </a:r>
          </a:p>
          <a:p>
            <a:r>
              <a:rPr lang="en-US" dirty="0"/>
              <a:t>To do that, we need an &amp; operator called the </a:t>
            </a:r>
            <a:r>
              <a:rPr lang="en-US" b="1" dirty="0"/>
              <a:t>reference operator</a:t>
            </a:r>
            <a:r>
              <a:rPr lang="en-US" dirty="0"/>
              <a:t>. </a:t>
            </a:r>
          </a:p>
          <a:p>
            <a:pPr lvl="1"/>
            <a:r>
              <a:rPr lang="en-US" dirty="0"/>
              <a:t>The &amp; operator is a unary prefix operator</a:t>
            </a:r>
          </a:p>
          <a:p>
            <a:pPr lvl="1"/>
            <a:r>
              <a:rPr lang="en-US" dirty="0"/>
              <a:t>The operator simply finds the address of its argument. </a:t>
            </a:r>
          </a:p>
          <a:p>
            <a:pPr lvl="1"/>
            <a:r>
              <a:rPr lang="en-US" dirty="0"/>
              <a:t>After completing the assignment, the </a:t>
            </a:r>
            <a:r>
              <a:rPr lang="en-US" i="1" dirty="0"/>
              <a:t>p</a:t>
            </a:r>
            <a:r>
              <a:rPr lang="en-US" dirty="0"/>
              <a:t> variable will point to the place where the </a:t>
            </a:r>
            <a:r>
              <a:rPr lang="en-US" i="1" dirty="0"/>
              <a:t>i</a:t>
            </a:r>
            <a:r>
              <a:rPr lang="en-US" dirty="0"/>
              <a:t> variable is stored in the memory. 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48000" r="15976" b="32909"/>
          <a:stretch/>
        </p:blipFill>
        <p:spPr bwMode="auto">
          <a:xfrm>
            <a:off x="1143000" y="5214950"/>
            <a:ext cx="2074068" cy="727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74" t="25687" r="4376" b="10188"/>
          <a:stretch/>
        </p:blipFill>
        <p:spPr bwMode="auto">
          <a:xfrm>
            <a:off x="4343400" y="4929198"/>
            <a:ext cx="3886200" cy="17240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4E671-2CE7-4BC4-9D6E-ED7B9AC95417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41739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to assign a value 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i="1" dirty="0"/>
              <a:t>How do we get a value pointed to by the pointer?</a:t>
            </a:r>
            <a:endParaRPr lang="en-US" dirty="0"/>
          </a:p>
          <a:p>
            <a:r>
              <a:rPr lang="en-US" dirty="0"/>
              <a:t>Answer:  We can </a:t>
            </a:r>
            <a:r>
              <a:rPr lang="en-US" b="1" dirty="0"/>
              <a:t>dereference</a:t>
            </a:r>
            <a:r>
              <a:rPr lang="en-US" dirty="0"/>
              <a:t> it.</a:t>
            </a:r>
          </a:p>
          <a:p>
            <a:r>
              <a:rPr lang="en-US" b="1" dirty="0"/>
              <a:t>Dereferencing is an operation where the pointer variable</a:t>
            </a:r>
            <a:r>
              <a:rPr lang="en-US" dirty="0"/>
              <a:t> </a:t>
            </a:r>
            <a:r>
              <a:rPr lang="en-US" b="1" dirty="0"/>
              <a:t>becomes synonymous with the value it points to</a:t>
            </a:r>
            <a:r>
              <a:rPr lang="en-US" dirty="0"/>
              <a:t>.</a:t>
            </a:r>
          </a:p>
          <a:p>
            <a:r>
              <a:rPr lang="en-US" dirty="0"/>
              <a:t>To declare a variable of type </a:t>
            </a:r>
            <a:r>
              <a:rPr lang="en-US" i="1" dirty="0" err="1"/>
              <a:t>int</a:t>
            </a:r>
            <a:r>
              <a:rPr lang="en-US" dirty="0"/>
              <a:t>(</a:t>
            </a:r>
            <a:r>
              <a:rPr lang="en-US" i="1" dirty="0" err="1"/>
              <a:t>ivar</a:t>
            </a:r>
            <a:r>
              <a:rPr lang="en-US" dirty="0"/>
              <a:t>) and a variable of type </a:t>
            </a:r>
            <a:r>
              <a:rPr lang="en-US" i="1" dirty="0" err="1"/>
              <a:t>int</a:t>
            </a:r>
            <a:r>
              <a:rPr lang="en-US" dirty="0"/>
              <a:t> </a:t>
            </a:r>
            <a:r>
              <a:rPr lang="en-US" i="1" dirty="0"/>
              <a:t>*</a:t>
            </a:r>
            <a:r>
              <a:rPr lang="en-US" dirty="0"/>
              <a:t> (</a:t>
            </a:r>
            <a:r>
              <a:rPr lang="en-US" i="1" dirty="0" err="1"/>
              <a:t>ptr</a:t>
            </a:r>
            <a:r>
              <a:rPr lang="en-US" dirty="0"/>
              <a:t>). We can do it within a single statement</a:t>
            </a:r>
          </a:p>
          <a:p>
            <a:pPr marL="274320" lvl="1" indent="0">
              <a:buNone/>
            </a:pP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41" t="50000" r="8594" b="36727"/>
          <a:stretch/>
        </p:blipFill>
        <p:spPr bwMode="auto">
          <a:xfrm>
            <a:off x="2438400" y="5562600"/>
            <a:ext cx="3524250" cy="6019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4E671-2CE7-4BC4-9D6E-ED7B9AC95417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0859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to assign a value 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To assign the value of 2 to the </a:t>
            </a:r>
            <a:r>
              <a:rPr lang="en-US" i="1" dirty="0" err="1"/>
              <a:t>ivar</a:t>
            </a:r>
            <a:r>
              <a:rPr lang="en-US" dirty="0"/>
              <a:t>  variable.</a:t>
            </a:r>
          </a:p>
          <a:p>
            <a:endParaRPr lang="en-US" dirty="0"/>
          </a:p>
          <a:p>
            <a:r>
              <a:rPr lang="en-US" dirty="0"/>
              <a:t>Now we make the </a:t>
            </a:r>
            <a:r>
              <a:rPr lang="en-US" i="1" dirty="0" err="1"/>
              <a:t>ptr</a:t>
            </a:r>
            <a:r>
              <a:rPr lang="en-US" dirty="0"/>
              <a:t>  pointer point to the </a:t>
            </a:r>
            <a:r>
              <a:rPr lang="en-US" i="1" dirty="0" err="1"/>
              <a:t>ivar</a:t>
            </a:r>
            <a:r>
              <a:rPr lang="en-US" i="1" dirty="0"/>
              <a:t>  </a:t>
            </a:r>
            <a:r>
              <a:rPr lang="en-US" dirty="0"/>
              <a:t>variable.</a:t>
            </a:r>
          </a:p>
          <a:p>
            <a:endParaRPr lang="en-US" dirty="0"/>
          </a:p>
          <a:p>
            <a:r>
              <a:rPr lang="en-US" dirty="0"/>
              <a:t>To get the value pointed to by the pointer we have to use the operator (an asterisk: “*”) but in a completely new situation – as a </a:t>
            </a:r>
            <a:r>
              <a:rPr lang="en-US" b="1" dirty="0"/>
              <a:t>dereferencer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If you put an asterisk in front of a pointer, you get a value which is stored at the location pointed to by the pointer.</a:t>
            </a:r>
          </a:p>
          <a:p>
            <a:pPr lvl="1"/>
            <a:endParaRPr lang="en-US" dirty="0"/>
          </a:p>
          <a:p>
            <a:r>
              <a:rPr lang="en-US" b="1" dirty="0"/>
              <a:t>Dereferencing NULL pointers is forbidden</a:t>
            </a:r>
            <a:r>
              <a:rPr lang="en-US" dirty="0"/>
              <a:t> and leads to serious problems very quickly.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568" t="48375" r="11875" b="33818"/>
          <a:stretch/>
        </p:blipFill>
        <p:spPr bwMode="auto">
          <a:xfrm>
            <a:off x="2667000" y="2057393"/>
            <a:ext cx="1219200" cy="3188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909" t="50000" r="11250" b="35909"/>
          <a:stretch/>
        </p:blipFill>
        <p:spPr bwMode="auto">
          <a:xfrm>
            <a:off x="2667000" y="2976853"/>
            <a:ext cx="1828800" cy="3759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05" t="44068" r="16704" b="27966"/>
          <a:stretch/>
        </p:blipFill>
        <p:spPr bwMode="auto">
          <a:xfrm>
            <a:off x="2667000" y="5181600"/>
            <a:ext cx="741218" cy="4101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4E671-2CE7-4BC4-9D6E-ED7B9AC95417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27217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to assign a value 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i="1" dirty="0"/>
              <a:t>To print the value pointed to by the pointer</a:t>
            </a:r>
            <a:endParaRPr lang="en-US" dirty="0"/>
          </a:p>
          <a:p>
            <a:endParaRPr lang="en-US" i="1" dirty="0"/>
          </a:p>
          <a:p>
            <a:r>
              <a:rPr lang="en-US" i="1" dirty="0"/>
              <a:t>To set the value pointed to by the pointer.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 </a:t>
            </a:r>
          </a:p>
          <a:p>
            <a:pPr lvl="1"/>
            <a:r>
              <a:rPr lang="en-US" dirty="0"/>
              <a:t>This statement </a:t>
            </a:r>
            <a:r>
              <a:rPr lang="en-US" b="1" dirty="0"/>
              <a:t>won't change the pointer value</a:t>
            </a:r>
            <a:r>
              <a:rPr lang="en-US" dirty="0"/>
              <a:t>; it will change the value pointed to by the pointer instead. 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613" t="50000" r="8594" b="36909"/>
          <a:stretch/>
        </p:blipFill>
        <p:spPr bwMode="auto">
          <a:xfrm>
            <a:off x="2724151" y="2000240"/>
            <a:ext cx="2305049" cy="3865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477" t="47246" r="11364" b="32273"/>
          <a:stretch/>
        </p:blipFill>
        <p:spPr bwMode="auto">
          <a:xfrm>
            <a:off x="2743200" y="2928934"/>
            <a:ext cx="1295400" cy="3933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4E671-2CE7-4BC4-9D6E-ED7B9AC95417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824819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</Template>
  <TotalTime>20766</TotalTime>
  <Words>2015</Words>
  <Application>Microsoft Office PowerPoint</Application>
  <PresentationFormat>On-screen Show (4:3)</PresentationFormat>
  <Paragraphs>248</Paragraphs>
  <Slides>29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3" baseType="lpstr">
      <vt:lpstr>Arial</vt:lpstr>
      <vt:lpstr>Calibri</vt:lpstr>
      <vt:lpstr>Courier New</vt:lpstr>
      <vt:lpstr>Clarity</vt:lpstr>
      <vt:lpstr>Pointers</vt:lpstr>
      <vt:lpstr>Pointers – the absolute basics</vt:lpstr>
      <vt:lpstr>Pointers – the absolute basics</vt:lpstr>
      <vt:lpstr>Pointers Declaration: The first pointer</vt:lpstr>
      <vt:lpstr>How to assign a value </vt:lpstr>
      <vt:lpstr>How to assign a value </vt:lpstr>
      <vt:lpstr>How to assign a value </vt:lpstr>
      <vt:lpstr>How to assign a value </vt:lpstr>
      <vt:lpstr>How to assign a value </vt:lpstr>
      <vt:lpstr>sizeof operator </vt:lpstr>
      <vt:lpstr>sizeof operator </vt:lpstr>
      <vt:lpstr>sizeof operator </vt:lpstr>
      <vt:lpstr>sizeof operator </vt:lpstr>
      <vt:lpstr>Pointers vs. arrays</vt:lpstr>
      <vt:lpstr>The pointers' arithmetic</vt:lpstr>
      <vt:lpstr>The pointers' arithmetic</vt:lpstr>
      <vt:lpstr>The pointers' arithmetic</vt:lpstr>
      <vt:lpstr>The pointers' arithmetic</vt:lpstr>
      <vt:lpstr>The pointers' arithmetic</vt:lpstr>
      <vt:lpstr>The pointers' arithmetic</vt:lpstr>
      <vt:lpstr>The pointers' arithmetic</vt:lpstr>
      <vt:lpstr>The pointers' arithmetic</vt:lpstr>
      <vt:lpstr>The pointers' arithmetic</vt:lpstr>
      <vt:lpstr>Memory on demand</vt:lpstr>
      <vt:lpstr>new</vt:lpstr>
      <vt:lpstr>delete</vt:lpstr>
      <vt:lpstr>Memory on demand – example 1</vt:lpstr>
      <vt:lpstr>PowerPoint Presentation</vt:lpstr>
      <vt:lpstr>Memory on demand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1</dc:title>
  <dc:creator>Dr Wail Mardini</dc:creator>
  <cp:lastModifiedBy>ayesha fatima</cp:lastModifiedBy>
  <cp:revision>1342</cp:revision>
  <dcterms:created xsi:type="dcterms:W3CDTF">2017-12-20T08:30:18Z</dcterms:created>
  <dcterms:modified xsi:type="dcterms:W3CDTF">2020-09-14T06:53:43Z</dcterms:modified>
</cp:coreProperties>
</file>